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handoutMasterIdLst>
    <p:handoutMasterId r:id="rId30"/>
  </p:handoutMasterIdLst>
  <p:sldIdLst>
    <p:sldId id="359" r:id="rId2"/>
    <p:sldId id="389" r:id="rId3"/>
    <p:sldId id="381" r:id="rId4"/>
    <p:sldId id="351" r:id="rId5"/>
    <p:sldId id="340" r:id="rId6"/>
    <p:sldId id="380" r:id="rId7"/>
    <p:sldId id="383" r:id="rId8"/>
    <p:sldId id="379" r:id="rId9"/>
    <p:sldId id="382" r:id="rId10"/>
    <p:sldId id="342" r:id="rId11"/>
    <p:sldId id="266" r:id="rId12"/>
    <p:sldId id="341" r:id="rId13"/>
    <p:sldId id="277" r:id="rId14"/>
    <p:sldId id="387" r:id="rId15"/>
    <p:sldId id="346" r:id="rId16"/>
    <p:sldId id="384" r:id="rId17"/>
    <p:sldId id="371" r:id="rId18"/>
    <p:sldId id="385" r:id="rId19"/>
    <p:sldId id="388" r:id="rId20"/>
    <p:sldId id="360" r:id="rId21"/>
    <p:sldId id="271" r:id="rId22"/>
    <p:sldId id="362" r:id="rId23"/>
    <p:sldId id="386" r:id="rId24"/>
    <p:sldId id="357" r:id="rId25"/>
    <p:sldId id="356" r:id="rId26"/>
    <p:sldId id="375" r:id="rId27"/>
    <p:sldId id="377" r:id="rId28"/>
    <p:sldId id="37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79ECD-DD02-45D6-9D4F-A4BAB718A5CC}" type="datetimeFigureOut">
              <a:rPr lang="zh-TW" altLang="en-US" smtClean="0"/>
              <a:t>2022/9/16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10A0-091E-4EE2-9333-E562BB019D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31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3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5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4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9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9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5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59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6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1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7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185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&#27233;&#30382;&#31456;.mp4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&#28014;&#19990;&#32362;&#29256;&#30059;&#35069;&#20316;&#26041;&#27861;.mp4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&#25104;&#20943;&#32933;&#29256;&#65292;&#34321;&#33735;&#22836;&#65306;&#25511;&#21046;&#19981;&#20303;&#33258;&#24049;&#30340;&#22068;&#65281;.mp4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&#26700;&#29699;&#22296;&#39636;&#36093;%20&#30007;&#22899;&#38617;&#25136;&#20840;&#21578;&#25463;%20-%20YouTube%20(360p)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&#38515;&#30408;&#39423;&#26234;&#24935;&#29699;%20-%20YouTube%20(360p)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&#33258;&#24049;&#30340;&#33756;&#33258;&#24049;&#31278;&#65281;&#34269;&#20154;&#37117;&#22312;&#30219;&#12300;&#38525;&#21488;&#34092;&#33756;&#12301;&#36948;&#20154;&#20659;&#25480;%200%20&#22833;&#25943;&#31192;&#35363;.mp4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32019;&#22739;&#38283;&#22580;&#24433;&#29255;%20-%20YouTube%20(360p).mp4" TargetMode="External"/><Relationship Id="rId2" Type="http://schemas.openxmlformats.org/officeDocument/2006/relationships/hyperlink" Target="&#12304;&#35598;&#35486;&#21205;&#30059;%20&#12305;&#21514;&#27211;&#39514;&#39746;%20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&#22823;&#37327;&#38321;&#35712;&#23565;&#23416;&#32722;&#30340;&#37325;&#35201;&#24615;%20-%20YouTube%20(360p).mp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22887;&#26031;&#21345;&#26368;&#20339;&#21205;&#30059;&#30701;&#29255;.mp4" TargetMode="External"/><Relationship Id="rId2" Type="http://schemas.openxmlformats.org/officeDocument/2006/relationships/hyperlink" Target="&#27794;&#26377;&#19968;&#21477;&#21488;&#35422;%20&#21371;&#24863;&#21205;&#20102;&#19990;&#30028;.mp4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3468" y="1412030"/>
            <a:ext cx="8358271" cy="2759529"/>
          </a:xfrm>
        </p:spPr>
        <p:txBody>
          <a:bodyPr>
            <a:normAutofit/>
          </a:bodyPr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學年度第一學期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週五社團活動 簡介</a:t>
            </a:r>
          </a:p>
        </p:txBody>
      </p:sp>
    </p:spTree>
    <p:extLst>
      <p:ext uri="{BB962C8B-B14F-4D97-AF65-F5344CB8AC3E}">
        <p14:creationId xmlns:p14="http://schemas.microsoft.com/office/powerpoint/2010/main" val="15082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6412" y="266216"/>
            <a:ext cx="9603275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迪士尼電影欣賞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500" y="1548253"/>
            <a:ext cx="11696700" cy="1716297"/>
          </a:xfrm>
        </p:spPr>
        <p:txBody>
          <a:bodyPr>
            <a:noAutofit/>
          </a:bodyPr>
          <a:lstStyle/>
          <a:p>
            <a:r>
              <a:rPr lang="zh-TW" altLang="en-US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透過迪士尼電影溫馨感人的情節，</a:t>
            </a:r>
            <a:r>
              <a:rPr lang="zh-TW" altLang="en-US" sz="32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傳遞正面、積極的能量</a:t>
            </a:r>
            <a:r>
              <a:rPr lang="zh-TW" altLang="en-US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，讓孩子追逐自己的夢想。</a:t>
            </a:r>
            <a:r>
              <a:rPr lang="zh-TW" altLang="en-US" dirty="0"/>
              <a:t>	</a:t>
            </a:r>
          </a:p>
          <a:p>
            <a:endParaRPr lang="zh-TW" altLang="zh-TW" sz="3200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8079" y="2369712"/>
            <a:ext cx="10971543" cy="3614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60028" y="3914513"/>
            <a:ext cx="3414742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蕭景德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705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pic>
        <p:nvPicPr>
          <p:cNvPr id="3074" name="Picture 2" descr="Disney+要來台灣了！全球最強大影視庫預計2021年開通，漫威、迪士尼電影任你看">
            <a:extLst>
              <a:ext uri="{FF2B5EF4-FFF2-40B4-BE49-F238E27FC236}">
                <a16:creationId xmlns:a16="http://schemas.microsoft.com/office/drawing/2014/main" id="{7F7EA5A8-46F0-4C68-8203-CDA164160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0" y="2908531"/>
            <a:ext cx="6772455" cy="323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advTm="1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462" y="533975"/>
            <a:ext cx="4948142" cy="1049235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動畫電影社</a:t>
            </a:r>
          </a:p>
        </p:txBody>
      </p:sp>
      <p:sp>
        <p:nvSpPr>
          <p:cNvPr id="4" name="矩形 3"/>
          <p:cNvSpPr/>
          <p:nvPr/>
        </p:nvSpPr>
        <p:spPr>
          <a:xfrm>
            <a:off x="4005675" y="600638"/>
            <a:ext cx="74196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>
              <a:spcAft>
                <a:spcPts val="0"/>
              </a:spcAft>
            </a:pPr>
            <a:r>
              <a:rPr lang="zh-TW" altLang="en-US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例如：</a:t>
            </a:r>
            <a:r>
              <a:rPr lang="en-US" altLang="zh-TW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腦筋急轉彎</a:t>
            </a:r>
            <a:r>
              <a:rPr lang="en-US" altLang="zh-TW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你的名字</a:t>
            </a:r>
            <a:r>
              <a:rPr lang="en-US" altLang="zh-TW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神隱少女</a:t>
            </a:r>
            <a:r>
              <a:rPr lang="en-US" altLang="zh-TW" sz="2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》 </a:t>
            </a:r>
            <a:endParaRPr lang="zh-TW" altLang="zh-TW" sz="2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52338" y="5437735"/>
            <a:ext cx="4005675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陳孟英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706</a:t>
            </a:r>
            <a:r>
              <a:rPr lang="zh-TW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809D04-0E18-44D0-B040-F4E5C017BC9B}"/>
              </a:ext>
            </a:extLst>
          </p:cNvPr>
          <p:cNvSpPr/>
          <p:nvPr/>
        </p:nvSpPr>
        <p:spPr>
          <a:xfrm>
            <a:off x="5023604" y="1507260"/>
            <a:ext cx="66622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說到動畫電影，你心中浮現了哪些經典作品呢？有些百聞不如一見，有些值得再三品味，我們將涉獵包含吉卜力、皮克斯、迪士尼等多元的動畫電影。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讓我們歡樂地觀看影片，輕鬆地討論觀影心得。透過交換彼此觀點，發現更多自己未曾留意的小細節，並進而練習發表個人與小組見解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。未來看完電影後，想在社群媒體分享生活時，除了打卡、拍照、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#hashtag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外，你也能說出比「真好看」更具體的個人想法。</a:t>
            </a:r>
          </a:p>
        </p:txBody>
      </p:sp>
      <p:pic>
        <p:nvPicPr>
          <p:cNvPr id="2050" name="Picture 2" descr="腦筋急轉彎》Inside out 朝向終極快樂的祕密- 電影文學希米露- udn部落格">
            <a:extLst>
              <a:ext uri="{FF2B5EF4-FFF2-40B4-BE49-F238E27FC236}">
                <a16:creationId xmlns:a16="http://schemas.microsoft.com/office/drawing/2014/main" id="{160EF6F1-C5E6-47DD-8835-9E935B9C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0" y="1858399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神隱少女》台灣首次星空首映會9/3 新北投登場《Spirited Away》 - 巴哈姆特">
            <a:extLst>
              <a:ext uri="{FF2B5EF4-FFF2-40B4-BE49-F238E27FC236}">
                <a16:creationId xmlns:a16="http://schemas.microsoft.com/office/drawing/2014/main" id="{725C4400-833C-4344-9E66-D197840A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68" y="355397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455" y="349573"/>
            <a:ext cx="4798219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影片欣賞社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58079" y="2369712"/>
            <a:ext cx="10971543" cy="3614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623947" y="3175807"/>
            <a:ext cx="4005675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董姿妤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805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6FF8692-F657-457B-A1C8-36CE7176FCE4}"/>
              </a:ext>
            </a:extLst>
          </p:cNvPr>
          <p:cNvSpPr/>
          <p:nvPr/>
        </p:nvSpPr>
        <p:spPr>
          <a:xfrm>
            <a:off x="5637403" y="467385"/>
            <a:ext cx="44359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1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介紹各類型的電影類型	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A961D66-A558-407B-B9EE-CEB4545A7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22535" r="24609" b="14287"/>
          <a:stretch/>
        </p:blipFill>
        <p:spPr>
          <a:xfrm>
            <a:off x="348328" y="1746782"/>
            <a:ext cx="6819529" cy="44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3524" y="619199"/>
            <a:ext cx="6732285" cy="1049235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影視主題分享社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68768"/>
          </a:xfrm>
        </p:spPr>
        <p:txBody>
          <a:bodyPr>
            <a:noAutofit/>
          </a:bodyPr>
          <a:lstStyle/>
          <a:p>
            <a:r>
              <a:rPr lang="zh-TW" altLang="zh-TW" sz="3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透過不同的影視素材，藉由分組、聚焦欣賞，討論等過程，</a:t>
            </a:r>
            <a:r>
              <a:rPr lang="zh-TW" altLang="zh-TW" sz="30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吸收對生命有正面力量的養分</a:t>
            </a:r>
            <a:r>
              <a:rPr lang="zh-TW" altLang="zh-TW" sz="3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zh-TW" sz="30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我思，我賞，我分享</a:t>
            </a:r>
            <a:r>
              <a:rPr lang="zh-TW" altLang="zh-TW" sz="3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，學習與以往不同的角度認識生活與自己。</a:t>
            </a:r>
            <a:endParaRPr lang="zh-TW" altLang="en-US" sz="3000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514322" y="302447"/>
            <a:ext cx="4005675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張雅真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808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97852" y="4114245"/>
            <a:ext cx="9603275" cy="1536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zh-TW" sz="26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★注意事項：</a:t>
            </a:r>
            <a:endParaRPr lang="en-US" altLang="zh-TW" sz="2600" kern="100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3000"/>
              </a:lnSpc>
              <a:buFont typeface="+mj-lt"/>
              <a:buAutoNum type="arabicPeriod"/>
            </a:pPr>
            <a:r>
              <a:rPr lang="zh-TW" altLang="zh-TW" sz="26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攜帶文具、水壺</a:t>
            </a:r>
            <a:endParaRPr lang="en-US" altLang="zh-TW" sz="2600" kern="100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zh-TW" altLang="en-US" sz="26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僅開放八年級學生	</a:t>
            </a:r>
          </a:p>
          <a:p>
            <a:pPr marL="342900" lvl="0" indent="-342900">
              <a:lnSpc>
                <a:spcPts val="3000"/>
              </a:lnSpc>
              <a:buFont typeface="+mj-lt"/>
              <a:buAutoNum type="arabicPeriod"/>
            </a:pPr>
            <a:endParaRPr lang="zh-TW" altLang="zh-TW" sz="2600" kern="100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6" r="21771"/>
          <a:stretch/>
        </p:blipFill>
        <p:spPr>
          <a:xfrm>
            <a:off x="8424810" y="4067436"/>
            <a:ext cx="3774429" cy="23630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22910" r="9103" b="8733"/>
          <a:stretch/>
        </p:blipFill>
        <p:spPr>
          <a:xfrm>
            <a:off x="3631842" y="3830244"/>
            <a:ext cx="4684869" cy="28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37439" y="2314357"/>
            <a:ext cx="10117122" cy="958576"/>
          </a:xfrm>
        </p:spPr>
        <p:txBody>
          <a:bodyPr>
            <a:normAutofit fontScale="90000"/>
          </a:bodyPr>
          <a:lstStyle/>
          <a:p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發揮創意、獨一無二類型社團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92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1053540" y="872003"/>
            <a:ext cx="8903920" cy="83099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橡皮圖章研究社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271827" y="419653"/>
            <a:ext cx="3568700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顏惠君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803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 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7F51E56-C599-481F-8D14-D16E2628F16E}"/>
              </a:ext>
            </a:extLst>
          </p:cNvPr>
          <p:cNvSpPr/>
          <p:nvPr/>
        </p:nvSpPr>
        <p:spPr>
          <a:xfrm>
            <a:off x="246753" y="1933449"/>
            <a:ext cx="70250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橡皮圖章是印章的一種，透過雕刻後的橡膠塊，沾上印泥或顏料來印出圖案或文字，實用性非常廣。</a:t>
            </a:r>
            <a:r>
              <a:rPr lang="zh-TW" altLang="en-US" sz="27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只要一把小刀，你就能展開神奇的橡皮圖章之旅，一起來創作屬於你的、獨一無二的橡皮圖章吧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！。。	</a:t>
            </a:r>
          </a:p>
          <a:p>
            <a:endParaRPr lang="zh-TW" altLang="en-US" sz="2700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7/15(六）蒔嚐しばしば的手刻橡皮章課程｜Accupass 活動通">
            <a:extLst>
              <a:ext uri="{FF2B5EF4-FFF2-40B4-BE49-F238E27FC236}">
                <a16:creationId xmlns:a16="http://schemas.microsoft.com/office/drawing/2014/main" id="{384C76E9-982A-4537-B2D1-0B70F025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335" y="1989313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刻章小教室--刻橡皮章過程及特殊留白教學- YouTube">
            <a:extLst>
              <a:ext uri="{FF2B5EF4-FFF2-40B4-BE49-F238E27FC236}">
                <a16:creationId xmlns:a16="http://schemas.microsoft.com/office/drawing/2014/main" id="{D0DE47C5-E122-4C18-8B2D-D70A60376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1857"/>
          <a:stretch/>
        </p:blipFill>
        <p:spPr bwMode="auto">
          <a:xfrm>
            <a:off x="6607833" y="3616078"/>
            <a:ext cx="3036499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5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000">
        <p:cut/>
      </p:transition>
    </mc:Choice>
    <mc:Fallback xmlns="">
      <p:transition advTm="13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982266" y="2269089"/>
            <a:ext cx="6069454" cy="958576"/>
          </a:xfrm>
        </p:spPr>
        <p:txBody>
          <a:bodyPr>
            <a:normAutofit fontScale="90000"/>
          </a:bodyPr>
          <a:lstStyle/>
          <a:p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國際類型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36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503" y="0"/>
            <a:ext cx="6073629" cy="1325237"/>
          </a:xfrm>
        </p:spPr>
        <p:txBody>
          <a:bodyPr>
            <a:noAutofit/>
          </a:bodyPr>
          <a:lstStyle/>
          <a:p>
            <a:b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日本文化研究社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234" y="2145413"/>
            <a:ext cx="8504417" cy="3108199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透或電影賞析深入瞭解日本文化。</a:t>
            </a:r>
          </a:p>
          <a:p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課程主題：</a:t>
            </a:r>
            <a:endParaRPr lang="en-US" altLang="zh-TW" sz="2700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茶道美學 </a:t>
            </a:r>
            <a:r>
              <a:rPr lang="en-US" altLang="zh-TW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和敬清寂、一期一會。</a:t>
            </a:r>
          </a:p>
          <a:p>
            <a:pPr marL="0" indent="0">
              <a:buNone/>
            </a:pP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武士道 </a:t>
            </a:r>
            <a:r>
              <a:rPr lang="en-US" altLang="zh-TW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– 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義、勇、仁、禮、誠、名譽、忠義、克己。</a:t>
            </a:r>
          </a:p>
          <a:p>
            <a:pPr marL="0" indent="0">
              <a:buNone/>
            </a:pP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浮世繪藝術 </a:t>
            </a:r>
            <a:r>
              <a:rPr lang="en-US" altLang="zh-TW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葛飾北齋傳記 </a:t>
            </a:r>
            <a:endParaRPr lang="en-US" altLang="zh-TW" sz="2700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浮世繪是日本的藝術瑰寶，對西方藝術形式也產生了巨大的影響。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其特有的色彩風格都是在「刷版」工序中完成的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。很意外還有不少人以為浮世繪只使用一塊刻版印刷，其實要用到很多塊，</a:t>
            </a:r>
            <a:r>
              <a:rPr lang="zh-TW" altLang="en-US" sz="2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每一塊雕版只對某一部分染色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想要完成一副精確無誤的浮世繪， 需要日復一日的磨練，和靜若止水的平常心。</a:t>
            </a:r>
            <a:endParaRPr lang="zh-TW" altLang="en-US" sz="2600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578814" y="717646"/>
            <a:ext cx="400567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孫葭芸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707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C5422D-C8F8-4858-94A4-0DC0F3DA8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48" y="2150692"/>
            <a:ext cx="2673476" cy="1775356"/>
          </a:xfrm>
          <a:prstGeom prst="rect">
            <a:avLst/>
          </a:prstGeom>
        </p:spPr>
      </p:pic>
      <p:pic>
        <p:nvPicPr>
          <p:cNvPr id="1026" name="Picture 2" descr="鎖國文化引爆現代藝術—浮世繪– 乎乾啦敬存在！">
            <a:extLst>
              <a:ext uri="{FF2B5EF4-FFF2-40B4-BE49-F238E27FC236}">
                <a16:creationId xmlns:a16="http://schemas.microsoft.com/office/drawing/2014/main" id="{78FA3B57-6246-4B21-84F6-EA55EFF0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49" y="4285212"/>
            <a:ext cx="3250756" cy="15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000">
        <p:cut/>
      </p:transition>
    </mc:Choice>
    <mc:Fallback xmlns="">
      <p:transition advTm="17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52632" y="2470424"/>
            <a:ext cx="9651102" cy="958576"/>
          </a:xfrm>
        </p:spPr>
        <p:txBody>
          <a:bodyPr>
            <a:normAutofit fontScale="90000"/>
          </a:bodyPr>
          <a:lstStyle/>
          <a:p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運動性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、團體活動類型社團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7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311665" y="464332"/>
            <a:ext cx="6909701" cy="1049235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跟著影片來運動社</a:t>
            </a:r>
          </a:p>
        </p:txBody>
      </p:sp>
      <p:sp>
        <p:nvSpPr>
          <p:cNvPr id="6" name="矩形 5"/>
          <p:cNvSpPr/>
          <p:nvPr/>
        </p:nvSpPr>
        <p:spPr>
          <a:xfrm>
            <a:off x="6096000" y="744126"/>
            <a:ext cx="660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跟著影片一起來運動吧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！包含各類型舞蹈、體適能、瑜珈等，多動多健康！</a:t>
            </a:r>
            <a:endParaRPr lang="zh-TW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0164" y="4357849"/>
            <a:ext cx="5146636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陳美樺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802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教室、多功能教室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當日班上穿著制服者，請帶能運動的衣物來換。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Wondercise體驗活動》防疫不忘運動！數百支健身影片幫你把健身房搬回家| Wondercise: Studio 多人健身直播派對">
            <a:extLst>
              <a:ext uri="{FF2B5EF4-FFF2-40B4-BE49-F238E27FC236}">
                <a16:creationId xmlns:a16="http://schemas.microsoft.com/office/drawing/2014/main" id="{46F8C088-3C8D-405C-B9AD-0C3486E8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0" y="1892750"/>
            <a:ext cx="2754692" cy="20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盤點國外最火紅的「五種舞步」 學了就再也不怕被cue 上台跳舞啦！ | manfashion這樣變型男">
            <a:extLst>
              <a:ext uri="{FF2B5EF4-FFF2-40B4-BE49-F238E27FC236}">
                <a16:creationId xmlns:a16="http://schemas.microsoft.com/office/drawing/2014/main" id="{F8BED897-9FA7-482F-B5D3-9BAF937A8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50" y="4066392"/>
            <a:ext cx="2927293" cy="19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邊玩手機還能邊減肥！5種玩手機的最佳健身動作，瘦小腹、練美腿、還能改善肩頸痠痛！ @ 彥靚診所健康減重。不復胖瘦身方法-台北、桃園、新竹:: 痞客邦::">
            <a:extLst>
              <a:ext uri="{FF2B5EF4-FFF2-40B4-BE49-F238E27FC236}">
                <a16:creationId xmlns:a16="http://schemas.microsoft.com/office/drawing/2014/main" id="{4DECFA65-15D7-479B-B2BB-CE6C6637A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0"/>
          <a:stretch/>
        </p:blipFill>
        <p:spPr bwMode="auto">
          <a:xfrm>
            <a:off x="3700033" y="2344412"/>
            <a:ext cx="2752725" cy="13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時尚健身新風潮！風靡歐美的「肌力有氧Strong by Zumba」有效鍛鍊你的肌耐力！">
            <a:extLst>
              <a:ext uri="{FF2B5EF4-FFF2-40B4-BE49-F238E27FC236}">
                <a16:creationId xmlns:a16="http://schemas.microsoft.com/office/drawing/2014/main" id="{B27C0C7A-04EA-439E-993D-111D70BF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43" y="2052892"/>
            <a:ext cx="3454023" cy="229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41811" y="411061"/>
            <a:ext cx="11508377" cy="5201009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社團類型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一、邏輯思考紓解壓力類型社團。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二、培養閱讀思考、以不同面向看待事物類型社團。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三、表達個人感受、吸收多元文化類型社團。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四、發揮創意、獨一無二類型社團。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五、國際類型社團。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六、運動性、團體活動類型社團。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七、生活相關類型社團。</a:t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402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763" y="605367"/>
            <a:ext cx="3020776" cy="1049235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童軍團</a:t>
            </a:r>
          </a:p>
        </p:txBody>
      </p:sp>
      <p:sp>
        <p:nvSpPr>
          <p:cNvPr id="4" name="矩形 3"/>
          <p:cNvSpPr/>
          <p:nvPr/>
        </p:nvSpPr>
        <p:spPr>
          <a:xfrm>
            <a:off x="2899440" y="345154"/>
            <a:ext cx="9276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中華民國童軍運動人口持續的成長，在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年前，成為全國青少年教育的領導品牌；透過多元化的童軍活動，幫助青少年健康成長；透過國際活動的參與，培養青少年的國際視野和移動能力外，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讓臺灣走出去，世界走進來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3680" y="5539848"/>
            <a:ext cx="46355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賀楚彎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團長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上課地點：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703</a:t>
            </a:r>
            <a:r>
              <a:rPr lang="zh-TW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、童軍教室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179" y="2073731"/>
            <a:ext cx="64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92D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入社須先經過甄選，請慎重考慮是否能在課餘時間參加活動。</a:t>
            </a:r>
            <a:endParaRPr lang="en-US" altLang="zh-TW" sz="2400" dirty="0">
              <a:solidFill>
                <a:srgbClr val="92D050"/>
              </a:solidFill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</a:p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童軍社需先向團長索取報名表，填寫完畢後 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交回團長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9/15(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中午午休於童軍教室甄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選，入社須購買童軍制服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1080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面試時間：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111/9/15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中午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12:25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地點：童軍教室。錄取者不得再參加選社。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8" r="1215"/>
          <a:stretch/>
        </p:blipFill>
        <p:spPr>
          <a:xfrm>
            <a:off x="6958171" y="1794337"/>
            <a:ext cx="5340976" cy="23725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3" t="21032" r="22582" b="9108"/>
          <a:stretch/>
        </p:blipFill>
        <p:spPr>
          <a:xfrm>
            <a:off x="9511955" y="3931341"/>
            <a:ext cx="2522000" cy="28778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8" t="15211" r="24977" b="22817"/>
          <a:stretch/>
        </p:blipFill>
        <p:spPr>
          <a:xfrm>
            <a:off x="6851024" y="3973227"/>
            <a:ext cx="2337581" cy="28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9000">
        <p:cut/>
      </p:transition>
    </mc:Choice>
    <mc:Fallback xmlns="">
      <p:transition advTm="19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91681" y="496123"/>
            <a:ext cx="2673869" cy="1049235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桌球社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7" y="2052411"/>
            <a:ext cx="4373903" cy="3280426"/>
          </a:xfrm>
        </p:spPr>
      </p:pic>
      <p:sp>
        <p:nvSpPr>
          <p:cNvPr id="6" name="矩形 5"/>
          <p:cNvSpPr/>
          <p:nvPr/>
        </p:nvSpPr>
        <p:spPr>
          <a:xfrm>
            <a:off x="4224532" y="496123"/>
            <a:ext cx="660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桌球被稱為乒乓球，其多種技巧之美、無與倫比的速度感及帥氣的姿勢，是台灣熱門的運動項目之一，在社團課中</a:t>
            </a:r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打打桌球活動筋骨，同時也可以藉機聯絡同學彼此感情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，一同來享受揮拍迎擊的樂趣吧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1618" y="4746664"/>
            <a:ext cx="514663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李宛凌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806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教室、桌球教室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自備球拍和球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智慧桌球大數據，將是「小林同學」的科技軍師！ | 毛凱恩| 遠見雜誌">
            <a:extLst>
              <a:ext uri="{FF2B5EF4-FFF2-40B4-BE49-F238E27FC236}">
                <a16:creationId xmlns:a16="http://schemas.microsoft.com/office/drawing/2014/main" id="{17659108-65CA-4FCC-AB3E-18A7ECE9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13" y="2148353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0歲打奧運有多難？桌球教父莊智淵，砸光積蓄又借錢只為培訓下一代">
            <a:extLst>
              <a:ext uri="{FF2B5EF4-FFF2-40B4-BE49-F238E27FC236}">
                <a16:creationId xmlns:a16="http://schemas.microsoft.com/office/drawing/2014/main" id="{096E959D-8101-467E-B6DE-966A740C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25" y="378841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1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2162" y="511265"/>
            <a:ext cx="5393838" cy="1049235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籃球隊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#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堅強陣容 </a:t>
            </a:r>
          </a:p>
        </p:txBody>
      </p:sp>
      <p:sp>
        <p:nvSpPr>
          <p:cNvPr id="4" name="矩形 3"/>
          <p:cNvSpPr/>
          <p:nvPr/>
        </p:nvSpPr>
        <p:spPr>
          <a:xfrm>
            <a:off x="5718440" y="1400010"/>
            <a:ext cx="58544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/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籃球為國內外最熱門運動項目之一，各大國際比賽皆能看到籃球運動，從籃球技巧、戰術運用、體能訓練、肌耐力鍛鍊，都運用其中，如果想更增進自己的籃球實力，歡迎你加入我們。</a:t>
            </a:r>
            <a:endParaRPr lang="en-US" altLang="zh-TW" sz="2400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62000">
              <a:spcAft>
                <a:spcPts val="0"/>
              </a:spcAft>
            </a:pP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0">
              <a:spcAft>
                <a:spcPts val="0"/>
              </a:spcAft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水壺、運動服、球鞋，僅開放給七、八年級籃球校隊同學及七年級對籃球有興趣的同學參加。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籃球社預計於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9/13(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放學後進行社員徵選，有興趣的同學請先報名後徵選。</a:t>
            </a:r>
            <a:r>
              <a:rPr lang="zh-TW" altLang="en-US" dirty="0"/>
              <a:t>	</a:t>
            </a:r>
          </a:p>
          <a:p>
            <a:pPr marL="457200" indent="-457200">
              <a:buAutoNum type="arabicPeriod"/>
            </a:pPr>
            <a:endParaRPr lang="zh-TW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49179" y="511265"/>
            <a:ext cx="400567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廖文尚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籃球場</a:t>
            </a:r>
          </a:p>
        </p:txBody>
      </p:sp>
      <p:pic>
        <p:nvPicPr>
          <p:cNvPr id="4098" name="Picture 2" descr="NBA籃球規則- 一點就通籃球教學">
            <a:extLst>
              <a:ext uri="{FF2B5EF4-FFF2-40B4-BE49-F238E27FC236}">
                <a16:creationId xmlns:a16="http://schemas.microsoft.com/office/drawing/2014/main" id="{55B1D80B-48A7-4A69-BD58-36EDB049A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4" y="2147008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7A228D-8156-4E3E-A77D-12A57E64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96" y="3609465"/>
            <a:ext cx="3277244" cy="21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000">
        <p:cut/>
      </p:transition>
    </mc:Choice>
    <mc:Fallback xmlns="">
      <p:transition advTm="17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37000" y="2391019"/>
            <a:ext cx="6294580" cy="958576"/>
          </a:xfrm>
        </p:spPr>
        <p:txBody>
          <a:bodyPr>
            <a:normAutofit fontScale="90000"/>
          </a:bodyPr>
          <a:lstStyle/>
          <a:p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生活相關類型社團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0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33974"/>
            <a:ext cx="6837028" cy="1049235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四健泰式蔬菜社	</a:t>
            </a:r>
            <a:b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3521" y="1731678"/>
            <a:ext cx="96800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/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配合政府食農教育推廣計畫，種植有機蔬菜，生產自然安全農產品，學習農業技術、增進吃在地食當季等，並推動健康飲食與有機農業，享受辛勤付出後甜美的收穫。</a:t>
            </a:r>
            <a:endParaRPr lang="zh-TW" altLang="zh-TW" sz="28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44718" y="572559"/>
            <a:ext cx="541339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林健雄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菜園、多功能教室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009020" y="3906010"/>
            <a:ext cx="5791200" cy="1536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zh-TW" sz="28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★注意事項：</a:t>
            </a:r>
            <a:r>
              <a:rPr lang="zh-TW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人數上限為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endParaRPr lang="en-US" altLang="zh-TW" sz="2800" dirty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zh-TW" altLang="en-US" sz="2800" dirty="0"/>
          </a:p>
          <a:p>
            <a:pPr marL="342900" lvl="0" indent="-342900">
              <a:lnSpc>
                <a:spcPts val="3000"/>
              </a:lnSpc>
              <a:buFont typeface="+mj-lt"/>
              <a:buAutoNum type="arabicPeriod"/>
            </a:pPr>
            <a:endParaRPr lang="zh-TW" altLang="zh-TW" sz="2800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10047"/>
          <a:stretch/>
        </p:blipFill>
        <p:spPr>
          <a:xfrm>
            <a:off x="8097897" y="4755437"/>
            <a:ext cx="3402748" cy="17588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4131" r="15863" b="20000"/>
          <a:stretch/>
        </p:blipFill>
        <p:spPr>
          <a:xfrm>
            <a:off x="4480657" y="4823272"/>
            <a:ext cx="3230685" cy="19250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25C1F9-7C23-4341-B4CF-FF41323F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2" y="3396326"/>
            <a:ext cx="4676995" cy="31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000">
        <p:cut/>
      </p:transition>
    </mc:Choice>
    <mc:Fallback xmlns="">
      <p:transition advTm="1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2363" y="573685"/>
            <a:ext cx="5563638" cy="1049235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飲料調製社</a:t>
            </a:r>
          </a:p>
        </p:txBody>
      </p:sp>
      <p:sp>
        <p:nvSpPr>
          <p:cNvPr id="4" name="矩形 3"/>
          <p:cNvSpPr/>
          <p:nvPr/>
        </p:nvSpPr>
        <p:spPr>
          <a:xfrm>
            <a:off x="6859541" y="2060215"/>
            <a:ext cx="48492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由輔導處辦理的技藝教育社團，提供有意了解餐旅群或往餐旅群發展的同學探索及升學的加分機會。由專業教師教導同學折口布、果雕、各種飲調材料、各式調製法等知識。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2172" y="5277678"/>
            <a:ext cx="10550462" cy="1569660"/>
          </a:xfrm>
          <a:prstGeom prst="rect">
            <a:avLst/>
          </a:prstGeom>
          <a:solidFill>
            <a:srgbClr val="FFC000"/>
          </a:solidFill>
        </p:spPr>
        <p:txBody>
          <a:bodyPr wrap="square" numCol="1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莊仁豪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家政教室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每週上課須填寫學習本，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完成課程的同學可領取社團證明，作為餐旅群升學管道加分之用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28357" b="5352"/>
          <a:stretch/>
        </p:blipFill>
        <p:spPr>
          <a:xfrm>
            <a:off x="367063" y="1622920"/>
            <a:ext cx="4120659" cy="2016281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5776127" y="1170246"/>
            <a:ext cx="5463325" cy="671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zh-TW" sz="26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★注意事項：</a:t>
            </a:r>
            <a:r>
              <a:rPr lang="zh-TW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人數上限為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endParaRPr lang="en-US" altLang="zh-TW" sz="2800" dirty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漸層飲料再進化，星際死星、繽紛雲朵讓你捨不得喝中保無限+ 生活誌｜挖掘生活新鮮事">
            <a:extLst>
              <a:ext uri="{FF2B5EF4-FFF2-40B4-BE49-F238E27FC236}">
                <a16:creationId xmlns:a16="http://schemas.microsoft.com/office/drawing/2014/main" id="{3217907C-BADA-4F29-BDF4-CA9A288A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41" y="345883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000">
        <p:cut/>
      </p:transition>
    </mc:Choice>
    <mc:Fallback xmlns="">
      <p:transition advTm="1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AF63F-F13F-4FC7-A79E-ADEE7C5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14" y="661906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3F5E7F-6C94-4C3F-9B45-8BC9B840F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04" y="2024121"/>
            <a:ext cx="10511122" cy="3957229"/>
          </a:xfrm>
        </p:spPr>
        <p:txBody>
          <a:bodyPr>
            <a:normAutofit fontScale="25000" lnSpcReduction="20000"/>
          </a:bodyPr>
          <a:lstStyle/>
          <a:p>
            <a:r>
              <a:rPr lang="en-US" altLang="zh-TW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1. </a:t>
            </a:r>
            <a:r>
              <a:rPr lang="zh-TW" altLang="en-US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學生請加強勤洗手、呼吸道衛生與咳嗽禮節，保持個人衛生習慣。（如：打噴嚏、咳嗽需掩住口、鼻，擤鼻涕後要洗手）及妥善處理口鼻分泌物等。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3860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AF63F-F13F-4FC7-A79E-ADEE7C5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14" y="661906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3F5E7F-6C94-4C3F-9B45-8BC9B840F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04" y="2024121"/>
            <a:ext cx="10511122" cy="3957229"/>
          </a:xfrm>
        </p:spPr>
        <p:txBody>
          <a:bodyPr>
            <a:normAutofit fontScale="25000" lnSpcReduction="20000"/>
          </a:bodyPr>
          <a:lstStyle/>
          <a:p>
            <a:r>
              <a:rPr lang="en-US" altLang="zh-TW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2. </a:t>
            </a:r>
            <a:r>
              <a:rPr lang="zh-TW" altLang="en-US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社團到教室後立即打開教室窗戶、氣窗，使空氣流通，維持通風設備的良好性能，如無必要，儘可能不使用冷氣空調。</a:t>
            </a:r>
          </a:p>
          <a:p>
            <a:r>
              <a:rPr lang="en-US" altLang="zh-TW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3. </a:t>
            </a:r>
            <a:r>
              <a:rPr lang="zh-TW" altLang="en-US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採「</a:t>
            </a:r>
            <a:r>
              <a:rPr lang="zh-TW" altLang="en-US" sz="17600" cap="all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固定座位</a:t>
            </a:r>
            <a:r>
              <a:rPr lang="zh-TW" altLang="en-US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」、「</a:t>
            </a:r>
            <a:r>
              <a:rPr lang="zh-TW" altLang="en-US" sz="17600" cap="all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固定成員</a:t>
            </a:r>
            <a:r>
              <a:rPr lang="zh-TW" altLang="en-US" sz="176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」實施，並落實課堂點名，以作為日後疫調之參考。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4687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AF63F-F13F-4FC7-A79E-ADEE7C5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14" y="661906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3F5E7F-6C94-4C3F-9B45-8BC9B840F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04" y="2024121"/>
            <a:ext cx="10812492" cy="3957229"/>
          </a:xfrm>
        </p:spPr>
        <p:txBody>
          <a:bodyPr>
            <a:normAutofit fontScale="47500" lnSpcReduction="20000"/>
          </a:bodyPr>
          <a:lstStyle/>
          <a:p>
            <a:r>
              <a:rPr lang="en-US" altLang="zh-TW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4. </a:t>
            </a:r>
            <a:r>
              <a:rPr lang="zh-TW" altLang="en-US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社團教師下課後，請社團同學使用之設備、器材、教室清潔消毒一次。</a:t>
            </a:r>
            <a:r>
              <a:rPr lang="en-US" altLang="zh-TW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稀釋漂白水擦拭</a:t>
            </a:r>
            <a:r>
              <a:rPr lang="en-US" altLang="zh-TW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5. </a:t>
            </a:r>
            <a:r>
              <a:rPr lang="zh-TW" altLang="en-US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請注意每個社團的注意事項並選社完成確認後，</a:t>
            </a:r>
            <a:r>
              <a:rPr lang="zh-TW" altLang="en-US" sz="9600" cap="all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不可任意和同學換社</a:t>
            </a:r>
            <a:r>
              <a:rPr lang="zh-TW" altLang="en-US" sz="96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97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8683" y="1484851"/>
            <a:ext cx="10681982" cy="1944149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邏輯思考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紓解壓力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類型社團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38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316577" y="488262"/>
            <a:ext cx="5799788" cy="830997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桌遊社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361536" y="472504"/>
            <a:ext cx="606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同學可自己攜帶喜歡的遊戲，或由老師提供的桌遊遊戲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四人一組；玩拉蜜或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uno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或狼人殺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7530" y="4310905"/>
            <a:ext cx="4882243" cy="150810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李財福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702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b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</a:t>
            </a:r>
          </a:p>
        </p:txBody>
      </p:sp>
      <p:pic>
        <p:nvPicPr>
          <p:cNvPr id="5122" name="Picture 2" descr="過年破冰好選擇桌遊應該怎麼挑？｜天下雜誌">
            <a:extLst>
              <a:ext uri="{FF2B5EF4-FFF2-40B4-BE49-F238E27FC236}">
                <a16:creationId xmlns:a16="http://schemas.microsoft.com/office/drawing/2014/main" id="{01C4AB91-4091-4FC6-8357-C452643B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82" y="194924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讓人欲罷不能的12款親子桌遊推薦｜欣傳媒">
            <a:extLst>
              <a:ext uri="{FF2B5EF4-FFF2-40B4-BE49-F238E27FC236}">
                <a16:creationId xmlns:a16="http://schemas.microsoft.com/office/drawing/2014/main" id="{EC0FE884-BA43-46EB-89DC-05920F0E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96" y="2358905"/>
            <a:ext cx="4276001" cy="28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5款居家遊遊戲」推薦～Switch、PS4、多人桌遊嗨翻天！">
            <a:extLst>
              <a:ext uri="{FF2B5EF4-FFF2-40B4-BE49-F238E27FC236}">
                <a16:creationId xmlns:a16="http://schemas.microsoft.com/office/drawing/2014/main" id="{7BC7D913-66C4-4EBD-A59B-512EB5F6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0" y="1949240"/>
            <a:ext cx="2175668" cy="21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000">
        <p:cut/>
      </p:transition>
    </mc:Choice>
    <mc:Fallback xmlns="">
      <p:transition advTm="16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570" y="700878"/>
            <a:ext cx="3865707" cy="1049235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棋藝社</a:t>
            </a:r>
          </a:p>
        </p:txBody>
      </p:sp>
      <p:sp>
        <p:nvSpPr>
          <p:cNvPr id="5" name="矩形 4"/>
          <p:cNvSpPr/>
          <p:nvPr/>
        </p:nvSpPr>
        <p:spPr>
          <a:xfrm>
            <a:off x="2714283" y="469480"/>
            <a:ext cx="92072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/>
            <a:r>
              <a:rPr lang="zh-TW" altLang="en-US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想鍛鍊</a:t>
            </a:r>
            <a:r>
              <a:rPr lang="zh-TW" altLang="en-US" sz="28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思考</a:t>
            </a:r>
            <a:r>
              <a:rPr lang="zh-TW" altLang="en-US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TW" altLang="en-US" sz="28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邏輯推理</a:t>
            </a:r>
            <a:r>
              <a:rPr lang="zh-TW" altLang="en-US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能力嗎</a:t>
            </a:r>
            <a:r>
              <a:rPr lang="en-US" altLang="zh-TW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  <a:r>
              <a:rPr lang="zh-TW" altLang="en-US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想增進耐心及專注力嗎</a:t>
            </a:r>
            <a:r>
              <a:rPr lang="en-US" altLang="zh-TW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  <a:r>
              <a:rPr lang="zh-TW" altLang="en-US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那下棋將是不錯的選擇，對下棋有興趣的同學，可以透過社團時間跟同學進行交流，享受對弈的樂趣。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70457" y="5172302"/>
            <a:ext cx="3645935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林怡秀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704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年級同學。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22911"/>
          <a:stretch/>
        </p:blipFill>
        <p:spPr>
          <a:xfrm>
            <a:off x="270457" y="2074471"/>
            <a:ext cx="5280338" cy="30978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8F3F97-78E6-45C7-AC12-47FF3E18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07" y="2039140"/>
            <a:ext cx="3451699" cy="426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000">
        <p:cut/>
      </p:transition>
    </mc:Choice>
    <mc:Fallback xmlns="">
      <p:transition advTm="1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0457" y="307628"/>
            <a:ext cx="3747870" cy="1049235"/>
          </a:xfrm>
        </p:spPr>
        <p:txBody>
          <a:bodyPr>
            <a:no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邏輯思考社</a:t>
            </a:r>
          </a:p>
        </p:txBody>
      </p:sp>
      <p:sp>
        <p:nvSpPr>
          <p:cNvPr id="5" name="矩形 4"/>
          <p:cNvSpPr/>
          <p:nvPr/>
        </p:nvSpPr>
        <p:spPr>
          <a:xfrm>
            <a:off x="2984740" y="309026"/>
            <a:ext cx="9207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/>
            <a:r>
              <a:rPr lang="zh-TW" altLang="en-US" sz="28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透過數字、文字的填空，訓練邏輯思維與合理性。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98483" y="4596738"/>
            <a:ext cx="6035873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汪哲誼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804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只限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年級同學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，上課需帶鉛筆與橡皮擦。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pic>
        <p:nvPicPr>
          <p:cNvPr id="1026" name="Picture 2" descr="邏輯,算術,數字,數學,推理,益智- 168幼福童書網">
            <a:extLst>
              <a:ext uri="{FF2B5EF4-FFF2-40B4-BE49-F238E27FC236}">
                <a16:creationId xmlns:a16="http://schemas.microsoft.com/office/drawing/2014/main" id="{8D38AEED-8D76-4C3E-8B5E-D2F116C1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3" y="1356863"/>
            <a:ext cx="4151214" cy="291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最具挑戰性的成語填空遊戲－金石堂">
            <a:extLst>
              <a:ext uri="{FF2B5EF4-FFF2-40B4-BE49-F238E27FC236}">
                <a16:creationId xmlns:a16="http://schemas.microsoft.com/office/drawing/2014/main" id="{BAD56D80-A5CE-4B33-9C6C-2B0F4185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17" y="959179"/>
            <a:ext cx="2903158" cy="29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stic Messenger - 神祕信使- 【MysticGamer- 文字填空】 - 💝抽獎名單公佈!!! 👉『心型徽章乙個』-  Asaki Tsu、姚佳芬👉『紙膠帶乙個』- 樹玖、陳妤儀請以上中獎的太太趕緊向小編回覆姓名、電話、地址唷~ -  快樂的連假總是過的特別快，又到了上班上課的時間...🐽 為了揮 ...">
            <a:extLst>
              <a:ext uri="{FF2B5EF4-FFF2-40B4-BE49-F238E27FC236}">
                <a16:creationId xmlns:a16="http://schemas.microsoft.com/office/drawing/2014/main" id="{C3E912A0-F358-4D9F-B969-A7B221CB6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8457032" y="1573464"/>
            <a:ext cx="2511182" cy="24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000">
        <p:cut/>
      </p:transition>
    </mc:Choice>
    <mc:Fallback xmlns="">
      <p:transition advTm="12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510" y="1329522"/>
            <a:ext cx="10846965" cy="2099478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培養閱讀思考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以不同面向看待事物類型社團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22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9583" y="455522"/>
            <a:ext cx="3346924" cy="1049235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閱讀社</a:t>
            </a:r>
          </a:p>
        </p:txBody>
      </p:sp>
      <p:sp>
        <p:nvSpPr>
          <p:cNvPr id="4" name="矩形 3"/>
          <p:cNvSpPr/>
          <p:nvPr/>
        </p:nvSpPr>
        <p:spPr>
          <a:xfrm>
            <a:off x="3466745" y="379974"/>
            <a:ext cx="7813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>
              <a:spcAft>
                <a:spcPts val="0"/>
              </a:spcAft>
            </a:pPr>
            <a:r>
              <a:rPr lang="zh-TW" altLang="en-US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在圖書室裡挑選自己想看的書，也可以帶自己想看的書到圖書室，課內書和課外書皆可，</a:t>
            </a:r>
            <a:r>
              <a:rPr lang="zh-TW" altLang="en-US" sz="24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單純而安靜地享受一節閱讀之樂</a:t>
            </a:r>
            <a:r>
              <a:rPr lang="zh-TW" altLang="en-US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，也不用寫形式化的學習單。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4545" y="5386815"/>
            <a:ext cx="779634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任課老師：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李哲宏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r>
              <a:rPr lang="zh-TW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807</a:t>
            </a:r>
            <a:r>
              <a:rPr lang="zh-TW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★注意事項：限八年級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，安靜閱讀，並遵守老師的課程規定。</a:t>
            </a:r>
          </a:p>
        </p:txBody>
      </p:sp>
      <p:pic>
        <p:nvPicPr>
          <p:cNvPr id="2050" name="Picture 2" descr="未來人才必備的能力！培養孩子閱讀素養的4個技巧| MindDuo親子共讀">
            <a:extLst>
              <a:ext uri="{FF2B5EF4-FFF2-40B4-BE49-F238E27FC236}">
                <a16:creationId xmlns:a16="http://schemas.microsoft.com/office/drawing/2014/main" id="{A3B98E3C-F25A-4E48-B487-B4CD3007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3" y="1887631"/>
            <a:ext cx="3594971" cy="26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1世界閱讀日- 「在讀處時光裡，探索美好驚喜－我的閱讀挑戰」-國家圖書館-活動訊息">
            <a:extLst>
              <a:ext uri="{FF2B5EF4-FFF2-40B4-BE49-F238E27FC236}">
                <a16:creationId xmlns:a16="http://schemas.microsoft.com/office/drawing/2014/main" id="{A633B69C-4A06-4E60-AEF8-F87920EE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30" y="3150547"/>
            <a:ext cx="2409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7學年度新生閱讀推廣活動，透過贈書及建置教室閱讀角陪伴學生隨時閱讀">
            <a:extLst>
              <a:ext uri="{FF2B5EF4-FFF2-40B4-BE49-F238E27FC236}">
                <a16:creationId xmlns:a16="http://schemas.microsoft.com/office/drawing/2014/main" id="{ECE3F092-C8C5-4002-B1EE-C9FABD2C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02" y="1895258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019-04-23 - 世界阅读日一起来阅读！ | 风采Feminine">
            <a:extLst>
              <a:ext uri="{FF2B5EF4-FFF2-40B4-BE49-F238E27FC236}">
                <a16:creationId xmlns:a16="http://schemas.microsoft.com/office/drawing/2014/main" id="{6D11DE24-1023-483B-821E-2328AA3B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12" y="287257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95747" y="1715415"/>
            <a:ext cx="8383437" cy="1713585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表達個人感受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吸收多元文化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類型社團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27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</p:sld>
</file>

<file path=ppt/theme/theme1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圖庫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1186</TotalTime>
  <Words>1759</Words>
  <Application>Microsoft Office PowerPoint</Application>
  <PresentationFormat>寬螢幕</PresentationFormat>
  <Paragraphs>125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新細明體</vt:lpstr>
      <vt:lpstr>標楷體</vt:lpstr>
      <vt:lpstr>Arial</vt:lpstr>
      <vt:lpstr>Calibri</vt:lpstr>
      <vt:lpstr>Rockwell</vt:lpstr>
      <vt:lpstr>Times New Roman</vt:lpstr>
      <vt:lpstr>圖庫</vt:lpstr>
      <vt:lpstr>111學年度第一學期  週五社團活動 簡介</vt:lpstr>
      <vt:lpstr>               社團類型 一、邏輯思考紓解壓力類型社團。 二、培養閱讀思考、以不同面向看待事物類型社團。 三、表達個人感受、吸收多元文化類型社團。 四、發揮創意、獨一無二類型社團。 五、國際類型社團。 六、運動性、團體活動類型社團。 七、生活相關類型社團。 </vt:lpstr>
      <vt:lpstr>  邏輯思考 紓解壓力類型社團</vt:lpstr>
      <vt:lpstr>桌遊社</vt:lpstr>
      <vt:lpstr>棋藝社</vt:lpstr>
      <vt:lpstr>邏輯思考社</vt:lpstr>
      <vt:lpstr>  培養閱讀思考、 以不同面向看待事物類型社團</vt:lpstr>
      <vt:lpstr>閱讀社</vt:lpstr>
      <vt:lpstr>  表達個人感受、 吸收多元文化類型社團</vt:lpstr>
      <vt:lpstr>迪士尼電影欣賞</vt:lpstr>
      <vt:lpstr>動畫電影社</vt:lpstr>
      <vt:lpstr>影片欣賞社</vt:lpstr>
      <vt:lpstr>影視主題分享社</vt:lpstr>
      <vt:lpstr>  發揮創意、獨一無二類型社團</vt:lpstr>
      <vt:lpstr>橡皮圖章研究社</vt:lpstr>
      <vt:lpstr>  國際類型社團</vt:lpstr>
      <vt:lpstr> 日本文化研究社</vt:lpstr>
      <vt:lpstr>  運動性、團體活動類型社團</vt:lpstr>
      <vt:lpstr>跟著影片來運動社</vt:lpstr>
      <vt:lpstr>童軍團</vt:lpstr>
      <vt:lpstr>桌球社</vt:lpstr>
      <vt:lpstr>籃球隊   #堅強陣容 </vt:lpstr>
      <vt:lpstr>  生活相關類型社團</vt:lpstr>
      <vt:lpstr>四健泰式蔬菜社  </vt:lpstr>
      <vt:lpstr>飲料調製社</vt:lpstr>
      <vt:lpstr>注意事項:</vt:lpstr>
      <vt:lpstr>注意事項:</vt:lpstr>
      <vt:lpstr>注意事項: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107學年度第一學期  社團活動 簡介</dc:title>
  <dc:creator>學慈 潘</dc:creator>
  <cp:lastModifiedBy>user</cp:lastModifiedBy>
  <cp:revision>204</cp:revision>
  <cp:lastPrinted>2022-09-15T23:11:09Z</cp:lastPrinted>
  <dcterms:created xsi:type="dcterms:W3CDTF">2018-08-30T18:22:12Z</dcterms:created>
  <dcterms:modified xsi:type="dcterms:W3CDTF">2022-09-16T03:25:55Z</dcterms:modified>
</cp:coreProperties>
</file>